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9" r:id="rId4"/>
    <p:sldId id="288" r:id="rId5"/>
    <p:sldId id="294" r:id="rId6"/>
    <p:sldId id="281" r:id="rId7"/>
    <p:sldId id="282" r:id="rId8"/>
    <p:sldId id="295" r:id="rId9"/>
    <p:sldId id="283" r:id="rId10"/>
    <p:sldId id="296" r:id="rId11"/>
    <p:sldId id="297" r:id="rId12"/>
    <p:sldId id="298" r:id="rId13"/>
    <p:sldId id="284" r:id="rId14"/>
    <p:sldId id="285" r:id="rId15"/>
    <p:sldId id="299" r:id="rId16"/>
    <p:sldId id="300" r:id="rId17"/>
    <p:sldId id="302" r:id="rId18"/>
    <p:sldId id="303" r:id="rId19"/>
    <p:sldId id="304" r:id="rId20"/>
    <p:sldId id="291" r:id="rId21"/>
    <p:sldId id="286" r:id="rId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FA"/>
    <a:srgbClr val="B364C5"/>
    <a:srgbClr val="5D54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513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spc="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Sheet2!$B$3:$B$4</c:f>
              <c:strCache>
                <c:ptCount val="2"/>
                <c:pt idx="0">
                  <c:v>do 6 meseci </c:v>
                </c:pt>
                <c:pt idx="1">
                  <c:v>od 6 do 24 meseca</c:v>
                </c:pt>
              </c:strCache>
            </c:strRef>
          </c:cat>
          <c:val>
            <c:numRef>
              <c:f>Sheet2!$C$3:$C$4</c:f>
              <c:numCache>
                <c:formatCode>General</c:formatCode>
                <c:ptCount val="2"/>
                <c:pt idx="0">
                  <c:v>103</c:v>
                </c:pt>
                <c:pt idx="1">
                  <c:v>116</c:v>
                </c:pt>
              </c:numCache>
            </c:numRef>
          </c:val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597385580072863E-2"/>
          <c:y val="0.77548977368395"/>
          <c:w val="0.87229022612095874"/>
          <c:h val="7.671148417768534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B2B0D67-26BE-4804-9B9D-D34F170CB84E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5941903-3CB6-43AD-87F8-BC153F3ED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378">
              <a:srgbClr val="F3F3F3"/>
            </a:gs>
            <a:gs pos="83200">
              <a:srgbClr val="B0B0B0"/>
            </a:gs>
            <a:gs pos="67251">
              <a:srgbClr val="BFBFBF"/>
            </a:gs>
            <a:gs pos="39800">
              <a:srgbClr val="D9D9D9"/>
            </a:gs>
            <a:gs pos="0">
              <a:schemeClr val="bg1">
                <a:tint val="78000"/>
                <a:satMod val="220000"/>
              </a:schemeClr>
            </a:gs>
            <a:gs pos="100000">
              <a:schemeClr val="bg1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867400"/>
            <a:ext cx="5484758" cy="727336"/>
          </a:xfrm>
        </p:spPr>
        <p:txBody>
          <a:bodyPr>
            <a:normAutofit/>
          </a:bodyPr>
          <a:lstStyle/>
          <a:p>
            <a:r>
              <a:rPr lang="sr-Cyrl-RS" sz="2000" dirty="0" smtClean="0">
                <a:latin typeface="Segoe Script" pitchFamily="34" charset="0"/>
              </a:rPr>
              <a:t>Др Јелена Миолски, педијатар </a:t>
            </a:r>
            <a:endParaRPr lang="sr-Latn-RS" sz="2000" dirty="0" smtClean="0">
              <a:latin typeface="Segoe Script" pitchFamily="34" charset="0"/>
            </a:endParaRPr>
          </a:p>
          <a:p>
            <a:r>
              <a:rPr lang="sr-Cyrl-RS" sz="2000" dirty="0" smtClean="0">
                <a:latin typeface="Segoe Script" pitchFamily="34" charset="0"/>
              </a:rPr>
              <a:t>Дечије одељење са неонатологијом</a:t>
            </a:r>
            <a:endParaRPr lang="en-US" sz="2000" dirty="0">
              <a:latin typeface="Segoe Script" pitchFamily="34" charset="0"/>
            </a:endParaRPr>
          </a:p>
        </p:txBody>
      </p:sp>
      <p:pic>
        <p:nvPicPr>
          <p:cNvPr id="6" name="Picture 4" descr="C:\Jelena\Fakultet\Specijalizacija\Tirsova\Neurologija\materijal za prezentaciju tuberozna skleroza\logo bolnica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301" y="228600"/>
            <a:ext cx="3428898" cy="1627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873608" y="2362200"/>
            <a:ext cx="6053096" cy="153836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5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  <a:ea typeface="+mj-ea"/>
                <a:cs typeface="+mj-cs"/>
              </a:rPr>
              <a:t>Оснажимо  родитеље</a:t>
            </a:r>
            <a:r>
              <a:rPr kumimoji="0" lang="sr-Cyrl-RS" sz="5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  <a:ea typeface="+mj-ea"/>
                <a:cs typeface="+mj-cs"/>
              </a:rPr>
              <a:t> подржимо дојење</a:t>
            </a:r>
            <a:endParaRPr kumimoji="0" lang="en-US" sz="5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briola" panose="04040605051002020D02" pitchFamily="82" charset="0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8547" y="3636415"/>
            <a:ext cx="2408029" cy="904209"/>
          </a:xfrm>
          <a:prstGeom prst="rect">
            <a:avLst/>
          </a:prstGeom>
        </p:spPr>
        <p:txBody>
          <a:bodyPr vert="horz" lIns="45720" tIns="0" rIns="45720" bIns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sr-Cyrl-RS" sz="2400" b="1" dirty="0" smtClean="0">
                <a:solidFill>
                  <a:schemeClr val="bg2">
                    <a:lumMod val="50000"/>
                  </a:schemeClr>
                </a:solidFill>
                <a:latin typeface="Gabriola" panose="04040605051002020D02" pitchFamily="82" charset="0"/>
              </a:rPr>
              <a:t>н</a:t>
            </a:r>
            <a:r>
              <a:rPr kumimoji="0" lang="sr-Cyrl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</a:rPr>
              <a:t>ационалана недеља</a:t>
            </a:r>
            <a:r>
              <a:rPr kumimoji="0" lang="sr-Cyrl-RS" sz="2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</a:rPr>
              <a:t> </a:t>
            </a:r>
            <a:r>
              <a:rPr kumimoji="0" lang="sr-Cyrl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abriola" panose="04040605051002020D02" pitchFamily="82" charset="0"/>
              </a:rPr>
              <a:t>подршке дојења </a:t>
            </a:r>
            <a:r>
              <a:rPr lang="sr-Cyrl-RS" sz="2400" b="1" dirty="0" smtClean="0">
                <a:solidFill>
                  <a:schemeClr val="bg2">
                    <a:lumMod val="50000"/>
                  </a:schemeClr>
                </a:solidFill>
                <a:latin typeface="Gabriola" panose="04040605051002020D02" pitchFamily="82" charset="0"/>
              </a:rPr>
              <a:t>2019.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abriola" panose="04040605051002020D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43" y="4572000"/>
            <a:ext cx="2057400" cy="2160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26" y="223943"/>
            <a:ext cx="2268672" cy="2313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26" y="1257071"/>
            <a:ext cx="798264" cy="599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18160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3530" y="965631"/>
            <a:ext cx="7808976" cy="1619854"/>
          </a:xfrm>
          <a:prstGeom prst="rect">
            <a:avLst/>
          </a:prstGeom>
          <a:noFill/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r-Cyrl-RS" sz="1200" b="0" cap="none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Ако се тумачи узорак деце која су ексклузивно дојена и дојена уз дохрану  (искључена деца која су ексклузивно дојена до 24 месеца) то је </a:t>
            </a:r>
            <a:r>
              <a:rPr lang="sr-Cyrl-RS" sz="1200" b="0" cap="none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9,05%</a:t>
            </a:r>
            <a:r>
              <a:rPr lang="sr-Cyrl-RS" sz="1200" b="0" cap="none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 слично као и за податке у СРБИЈИ</a:t>
            </a:r>
          </a:p>
          <a:p>
            <a:pPr algn="ctr"/>
            <a:endParaRPr lang="sr-Cyrl-RS" sz="1200" b="0" cap="none" dirty="0" smtClean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sr-Cyrl-RS" sz="1200" b="0" cap="none" dirty="0">
                <a:solidFill>
                  <a:schemeClr val="tx1"/>
                </a:solidFill>
                <a:latin typeface="Segoe Script" panose="020B0504020000000003" pitchFamily="34" charset="0"/>
              </a:rPr>
              <a:t>а</a:t>
            </a:r>
            <a:r>
              <a:rPr lang="sr-Cyrl-RS" sz="1200" b="0" cap="none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ли</a:t>
            </a:r>
          </a:p>
          <a:p>
            <a:pPr algn="ctr"/>
            <a:endParaRPr lang="sr-Cyrl-RS" sz="1200" b="0" cap="none" dirty="0" smtClean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sr-Cyrl-RS" sz="1200" b="0" cap="none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ако се тумаче само деца која су ексклузино дојена тог податка нема, јер не постоји у методологији прикупљања података у упитнику</a:t>
            </a:r>
            <a:endParaRPr lang="en-US" sz="1200" b="0" cap="none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29710" y="3352800"/>
            <a:ext cx="16002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6" name="Oval 15"/>
          <p:cNvSpPr/>
          <p:nvPr/>
        </p:nvSpPr>
        <p:spPr>
          <a:xfrm>
            <a:off x="4080203" y="3352800"/>
            <a:ext cx="16002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438400" y="3810000"/>
            <a:ext cx="1066800" cy="304800"/>
          </a:xfrm>
          <a:prstGeom prst="line">
            <a:avLst/>
          </a:prstGeom>
          <a:ln w="381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47003" y="3810000"/>
            <a:ext cx="1025197" cy="284018"/>
          </a:xfrm>
          <a:prstGeom prst="line">
            <a:avLst/>
          </a:prstGeom>
          <a:ln w="38100">
            <a:solidFill>
              <a:srgbClr val="FFC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67200" y="4353792"/>
            <a:ext cx="6898" cy="1208808"/>
          </a:xfrm>
          <a:prstGeom prst="line">
            <a:avLst/>
          </a:prstGeom>
          <a:ln w="381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172200" y="3347485"/>
            <a:ext cx="164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Gabriola" pitchFamily="82" charset="0"/>
              </a:rPr>
              <a:t>н</a:t>
            </a:r>
            <a:r>
              <a:rPr lang="ru-RU" sz="3200" b="1" dirty="0" smtClean="0">
                <a:latin typeface="Gabriola" pitchFamily="82" charset="0"/>
              </a:rPr>
              <a:t>усу дојени</a:t>
            </a:r>
            <a:endParaRPr lang="sr-Latn-RS" sz="3200" b="1" dirty="0"/>
          </a:p>
        </p:txBody>
      </p:sp>
      <p:sp>
        <p:nvSpPr>
          <p:cNvPr id="25" name="Rectangle 24"/>
          <p:cNvSpPr/>
          <p:nvPr/>
        </p:nvSpPr>
        <p:spPr>
          <a:xfrm>
            <a:off x="3211457" y="5530932"/>
            <a:ext cx="2468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Gabriola" pitchFamily="82" charset="0"/>
              </a:rPr>
              <a:t>д</a:t>
            </a:r>
            <a:r>
              <a:rPr lang="ru-RU" sz="3200" b="1" dirty="0" smtClean="0">
                <a:solidFill>
                  <a:srgbClr val="FF0000"/>
                </a:solidFill>
                <a:latin typeface="Gabriola" pitchFamily="82" charset="0"/>
              </a:rPr>
              <a:t>ојени уз дохрану</a:t>
            </a:r>
            <a:endParaRPr lang="sr-Latn-RS" sz="32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3530" y="3225225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Gabriola" pitchFamily="82" charset="0"/>
              </a:rPr>
              <a:t>е</a:t>
            </a:r>
            <a:r>
              <a:rPr lang="ru-RU" sz="3200" b="1" dirty="0" smtClean="0">
                <a:latin typeface="Gabriola" pitchFamily="82" charset="0"/>
              </a:rPr>
              <a:t>ксклузивно дојени</a:t>
            </a:r>
            <a:endParaRPr lang="sr-Latn-RS" sz="3200" b="1" dirty="0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4255230" y="3337094"/>
            <a:ext cx="23939" cy="614915"/>
          </a:xfrm>
          <a:prstGeom prst="line">
            <a:avLst/>
          </a:prstGeom>
          <a:ln w="381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43562" y="2579038"/>
            <a:ext cx="1099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abriola" pitchFamily="82" charset="0"/>
              </a:rPr>
              <a:t>9,05%</a:t>
            </a:r>
            <a:endParaRPr lang="sr-Latn-R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12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11" y="0"/>
            <a:ext cx="8915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632" y="2094561"/>
            <a:ext cx="449003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Script" pitchFamily="34" charset="0"/>
              </a:rPr>
              <a:t>сат времена </a:t>
            </a:r>
            <a:r>
              <a:rPr lang="sr-Cyrl-RS" sz="2400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о рођењу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Gabriola" pitchFamily="82" charset="0"/>
              </a:rPr>
              <a:t>42% свет</a:t>
            </a:r>
            <a:endParaRPr lang="sr-Latn-RS" sz="2400" dirty="0" smtClean="0">
              <a:latin typeface="Gabriola" pitchFamily="8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Gabriola" pitchFamily="82" charset="0"/>
              </a:rPr>
              <a:t>50,8% Србија </a:t>
            </a:r>
            <a:endParaRPr lang="sr-Latn-RS" sz="2400" dirty="0" smtClean="0">
              <a:latin typeface="Gabriola" pitchFamily="8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Gabriola" pitchFamily="82" charset="0"/>
              </a:rPr>
              <a:t>57,2</a:t>
            </a:r>
            <a:r>
              <a:rPr lang="ru-RU" sz="2400" dirty="0" smtClean="0">
                <a:latin typeface="Gabriola" pitchFamily="82" charset="0"/>
              </a:rPr>
              <a:t>% С. Паланка</a:t>
            </a:r>
            <a:endParaRPr lang="ru-RU" sz="2400" dirty="0" smtClean="0">
              <a:latin typeface="Segoe Script" pitchFamily="34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 </a:t>
            </a:r>
            <a:endParaRPr lang="en-US" sz="2400" dirty="0">
              <a:latin typeface="Gabriola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1139" y="1126508"/>
            <a:ext cx="5023032" cy="523220"/>
          </a:xfrm>
          <a:prstGeom prst="rect">
            <a:avLst/>
          </a:prstGeom>
          <a:solidFill>
            <a:srgbClr val="FECAFA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latin typeface="Gabriola" pitchFamily="82" charset="0"/>
              </a:rPr>
              <a:t>и</a:t>
            </a:r>
            <a:r>
              <a:rPr lang="ru-RU" sz="2800" b="1" dirty="0" smtClean="0">
                <a:latin typeface="Gabriola" pitchFamily="82" charset="0"/>
              </a:rPr>
              <a:t>скључиво дојење је према подацима </a:t>
            </a:r>
            <a:r>
              <a:rPr lang="sr-Latn-RS" sz="2800" b="1" dirty="0" smtClean="0">
                <a:latin typeface="Gabriola" pitchFamily="82" charset="0"/>
              </a:rPr>
              <a:t>WHO</a:t>
            </a:r>
            <a:r>
              <a:rPr lang="ru-RU" sz="2800" b="1" dirty="0" smtClean="0">
                <a:latin typeface="Gabriola" pitchFamily="82" charset="0"/>
              </a:rPr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4898" y="598880"/>
            <a:ext cx="8734302" cy="634405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3388" y="2200349"/>
            <a:ext cx="326581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Segoe Script" pitchFamily="34" charset="0"/>
              </a:rPr>
              <a:t>првих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6 месеци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Segoe Scrip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Gabriola" pitchFamily="82" charset="0"/>
              </a:rPr>
              <a:t>свет </a:t>
            </a:r>
            <a:r>
              <a:rPr lang="ru-RU" sz="2400" dirty="0">
                <a:latin typeface="Gabriola" pitchFamily="82" charset="0"/>
              </a:rPr>
              <a:t>41% </a:t>
            </a:r>
            <a:endParaRPr lang="sr-Latn-RS" sz="2400" dirty="0">
              <a:latin typeface="Gabriola" pitchFamily="8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Gabriola" pitchFamily="82" charset="0"/>
              </a:rPr>
              <a:t>Србија 12,8%</a:t>
            </a:r>
            <a:endParaRPr lang="sr-Latn-RS" sz="2400" dirty="0">
              <a:latin typeface="Gabriola" pitchFamily="8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Gabriola" pitchFamily="82" charset="0"/>
              </a:rPr>
              <a:t>С</a:t>
            </a:r>
            <a:r>
              <a:rPr lang="ru-RU" sz="2400" dirty="0" smtClean="0">
                <a:latin typeface="Gabriola" pitchFamily="82" charset="0"/>
              </a:rPr>
              <a:t>. Паланка </a:t>
            </a:r>
            <a:r>
              <a:rPr lang="ru-RU" sz="2400" dirty="0">
                <a:latin typeface="Gabriola" pitchFamily="82" charset="0"/>
              </a:rPr>
              <a:t>37,9%</a:t>
            </a:r>
            <a:r>
              <a:rPr lang="ru-RU" sz="2000" dirty="0">
                <a:latin typeface="Gabriola" pitchFamily="82" charset="0"/>
              </a:rPr>
              <a:t> </a:t>
            </a:r>
            <a:endParaRPr lang="sr-Latn-RS" sz="2000" dirty="0">
              <a:latin typeface="Gabriola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4911193"/>
            <a:ext cx="3234417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Segoe Script" pitchFamily="34" charset="0"/>
              </a:rPr>
              <a:t>првих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24 месеца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Segoe Scrip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Gabriola" pitchFamily="82" charset="0"/>
              </a:rPr>
              <a:t>свет 45%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Gabriola" pitchFamily="82" charset="0"/>
              </a:rPr>
              <a:t>Србија 8,9% </a:t>
            </a:r>
            <a:endParaRPr lang="sr-Latn-RS" sz="2400" dirty="0">
              <a:latin typeface="Gabriola" pitchFamily="8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Gabriola" pitchFamily="82" charset="0"/>
              </a:rPr>
              <a:t>С. Паланка </a:t>
            </a:r>
            <a:r>
              <a:rPr lang="ru-RU" sz="2400" dirty="0">
                <a:latin typeface="Gabriola" pitchFamily="82" charset="0"/>
              </a:rPr>
              <a:t>9,05%</a:t>
            </a:r>
            <a:endParaRPr lang="sr-Latn-R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9000" y="1984490"/>
            <a:ext cx="152400" cy="178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66046" y="3168990"/>
            <a:ext cx="809166" cy="169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46511" y="2006848"/>
            <a:ext cx="1104932" cy="193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84664" y="3301591"/>
            <a:ext cx="1630336" cy="156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564839" y="4861234"/>
            <a:ext cx="685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3" name="Oval 22"/>
          <p:cNvSpPr/>
          <p:nvPr/>
        </p:nvSpPr>
        <p:spPr>
          <a:xfrm>
            <a:off x="189195" y="4927558"/>
            <a:ext cx="884064" cy="309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lum bright="3000" contrast="17000"/>
          </a:blip>
          <a:srcRect/>
          <a:stretch>
            <a:fillRect/>
          </a:stretch>
        </p:blipFill>
        <p:spPr bwMode="auto">
          <a:xfrm>
            <a:off x="152400" y="304800"/>
            <a:ext cx="830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2819400" cy="670560"/>
          </a:xfrm>
        </p:spPr>
        <p:txBody>
          <a:bodyPr/>
          <a:lstStyle/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ЗАКЉ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ЧАК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848600" cy="5312736"/>
          </a:xfrm>
        </p:spPr>
        <p:txBody>
          <a:bodyPr/>
          <a:lstStyle/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Проценат дојене деце у наших испитаника сличан је подацима за Србију са тенденцијом пада заступљености дојења са порастом узраста детета</a:t>
            </a:r>
          </a:p>
          <a:p>
            <a:pPr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pPr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Корист дојења у спрези са дужином дојења указује на потенцијални кумулативни ефекат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219200"/>
            <a:ext cx="4988147" cy="52946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2000" dirty="0" smtClean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2019.</a:t>
            </a:r>
            <a:br>
              <a:rPr lang="sr-Cyrl-RS" sz="2000" dirty="0" smtClean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sr-Cyrl-RS" sz="2000" dirty="0" smtClean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ОСНАЖИМО РОДИТЕЉЕ, ПОДРЖИМО ДОЈЕЊЕ</a:t>
            </a:r>
            <a:endParaRPr lang="en-US" sz="2000" dirty="0" smtClean="0">
              <a:solidFill>
                <a:srgbClr val="0070C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8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950" y="0"/>
            <a:ext cx="25685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недеља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дојења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глобална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кампања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пута до сада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обележава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земаља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36938" y="4217988"/>
            <a:ext cx="57070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друштвену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свест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значају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предностима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дојења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пружити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подршку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дојењу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унапредити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заштиту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здравља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мајке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детета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0" y="619125"/>
            <a:ext cx="857408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055688" y="5156200"/>
            <a:ext cx="7173912" cy="954088"/>
          </a:xfrm>
        </p:spPr>
        <p:txBody>
          <a:bodyPr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Cyrl-R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Општа болница “Стефан Високи” Смедеревска Паланка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34650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8913" y="2500313"/>
            <a:ext cx="6348412" cy="2801937"/>
          </a:xfr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22250"/>
            <a:ext cx="40862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3" y="228600"/>
            <a:ext cx="40386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484688"/>
            <a:ext cx="34417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69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63" y="207963"/>
            <a:ext cx="306546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88" y="4013200"/>
            <a:ext cx="43751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4150" y="409575"/>
            <a:ext cx="382587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119563"/>
            <a:ext cx="353218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046538" y="3460750"/>
            <a:ext cx="3605212" cy="461963"/>
          </a:xfrm>
        </p:spPr>
        <p:txBody>
          <a:bodyPr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Саветница за дојење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791075" y="6310313"/>
            <a:ext cx="3800475" cy="46196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  <a:defRPr/>
            </a:pP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за </a:t>
            </a: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труднице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46063" y="6343650"/>
            <a:ext cx="3800475" cy="461963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  <a:defRPr/>
            </a:pP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Предавања </a:t>
            </a: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лекара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69888" y="3424238"/>
            <a:ext cx="3421062" cy="46196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  <a:defRPr/>
            </a:pP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Ученици мед. школе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01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ka 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38200" y="228600"/>
            <a:ext cx="7112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2438400" y="1676400"/>
            <a:ext cx="3505200" cy="9906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endParaRPr lang="en-US" sz="2000" dirty="0">
              <a:latin typeface="Segoe Scrip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1200" y="1676400"/>
            <a:ext cx="44196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sr-Cyrl-RS" sz="3200" dirty="0" smtClean="0">
                <a:latin typeface="Segoe Script" pitchFamily="34" charset="0"/>
              </a:rPr>
              <a:t>30.09-06.10.2019.</a:t>
            </a:r>
            <a:endParaRPr lang="en-US" sz="3200" dirty="0">
              <a:latin typeface="Segoe Scrip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86200"/>
            <a:ext cx="3124200" cy="146193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week</a:t>
            </a:r>
          </a:p>
          <a:p>
            <a:r>
              <a:rPr lang="sr-Latn-RS" sz="900" dirty="0" smtClean="0">
                <a:latin typeface="Segoe Script" pitchFamily="34" charset="0"/>
              </a:rPr>
              <a:t> </a:t>
            </a:r>
            <a:endParaRPr lang="ru-RU" sz="900" dirty="0">
              <a:latin typeface="Segoe Scrip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9FAFF"/>
              </a:clrFrom>
              <a:clrTo>
                <a:srgbClr val="F9FA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2975" y="-149219"/>
            <a:ext cx="2479663" cy="197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261" y="-26894"/>
            <a:ext cx="7963119" cy="653527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240741"/>
            <a:ext cx="6553200" cy="3003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Дојење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није питање које се тиче искључиво жена и деце већ колективна друштвена одговорност. </a:t>
            </a:r>
            <a:endParaRPr lang="sr-Latn-R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Светска недеља дојења је глобална кампања која се обележава у више од 170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земаља, са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циљем да се створи друштвена свест о значају и предностима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дојења</a:t>
            </a:r>
            <a:endParaRPr lang="sr-Latn-R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Светск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недељ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август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Национална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недеља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октобар  </a:t>
            </a:r>
            <a:endParaRPr lang="sr-Latn-R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5999" y="381000"/>
            <a:ext cx="3276600" cy="838200"/>
          </a:xfrm>
        </p:spPr>
        <p:txBody>
          <a:bodyPr/>
          <a:lstStyle/>
          <a:p>
            <a:pPr algn="ctr"/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ЗАКЉуЧАК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9328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085" y="380999"/>
            <a:ext cx="7556715" cy="63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533400"/>
            <a:ext cx="5791200" cy="6705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ХВАЛА НА ПАЖЊИ</a:t>
            </a:r>
            <a:endParaRPr kumimoji="0" lang="en-US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65"/>
            <a:ext cx="85010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89" y="228600"/>
            <a:ext cx="7657112" cy="14465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briola" panose="04040605051002020D02" pitchFamily="82" charset="0"/>
              </a:rPr>
              <a:t>Мајчино млеко је најоптималнија и најсавршенија храна за новорођенче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89" y="5181600"/>
            <a:ext cx="7772401" cy="1446550"/>
          </a:xfrm>
          <a:prstGeom prst="rect">
            <a:avLst/>
          </a:prstGeom>
          <a:ln/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briola" panose="04040605051002020D02" pitchFamily="82" charset="0"/>
              </a:rPr>
              <a:t>Дојење је превентивна интервенција са највећим потенцијалом очувања 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briola" panose="04040605051002020D02" pitchFamily="82" charset="0"/>
              </a:rPr>
              <a:t>живота</a:t>
            </a:r>
            <a:endParaRPr lang="sr-Latn-RS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157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037512" cy="1810871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Састав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мајчиног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млека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се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аутоматски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прилагођава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индивидуалним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потребама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детета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пружа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оптималан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однос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хранљивих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материја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за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правилан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раст</a:t>
            </a:r>
            <a:r>
              <a:rPr lang="en-US" sz="32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 и </a:t>
            </a:r>
            <a:r>
              <a:rPr lang="en-US" sz="32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развој</a:t>
            </a:r>
            <a:endParaRPr lang="en-US" sz="3200" dirty="0" smtClean="0">
              <a:latin typeface="Gabriola" panose="04040605051002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6510338" cy="3405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8712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838200"/>
            <a:ext cx="8235560" cy="5953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7724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B364C5"/>
                </a:solidFill>
                <a:latin typeface="Segoe Script" pitchFamily="34" charset="0"/>
              </a:rPr>
              <a:t>Национални програм подршке дојењу </a:t>
            </a:r>
            <a:r>
              <a:rPr lang="sr-Cyrl-RS" sz="2400" b="1" dirty="0" smtClean="0">
                <a:solidFill>
                  <a:srgbClr val="B364C5"/>
                </a:solidFill>
                <a:latin typeface="Segoe Script" pitchFamily="34" charset="0"/>
              </a:rPr>
              <a:t>породичној и развојној нези новорођенчета</a:t>
            </a:r>
            <a:r>
              <a:rPr lang="en-US" sz="2400" b="1" dirty="0" smtClean="0">
                <a:solidFill>
                  <a:srgbClr val="B364C5"/>
                </a:solidFill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B364C5"/>
                </a:solidFill>
                <a:latin typeface="Segoe Script" pitchFamily="34" charset="0"/>
              </a:rPr>
              <a:t>(</a:t>
            </a:r>
            <a:r>
              <a:rPr lang="sr-Latn-RS" sz="2400" b="1" dirty="0" smtClean="0">
                <a:solidFill>
                  <a:srgbClr val="B364C5"/>
                </a:solidFill>
                <a:latin typeface="Segoe Script" pitchFamily="34" charset="0"/>
              </a:rPr>
              <a:t>„</a:t>
            </a:r>
            <a:r>
              <a:rPr lang="ru-RU" sz="2400" b="1" dirty="0" smtClean="0">
                <a:solidFill>
                  <a:srgbClr val="B364C5"/>
                </a:solidFill>
                <a:latin typeface="Segoe Script" pitchFamily="34" charset="0"/>
              </a:rPr>
              <a:t>Службени гласник РС</a:t>
            </a:r>
            <a:r>
              <a:rPr lang="sr-Latn-RS" sz="2400" b="1" dirty="0" smtClean="0">
                <a:solidFill>
                  <a:srgbClr val="B364C5"/>
                </a:solidFill>
                <a:latin typeface="Segoe Script" pitchFamily="34" charset="0"/>
              </a:rPr>
              <a:t>”, </a:t>
            </a:r>
            <a:r>
              <a:rPr lang="sr-Cyrl-RS" sz="2400" b="1" dirty="0" smtClean="0">
                <a:solidFill>
                  <a:srgbClr val="B364C5"/>
                </a:solidFill>
                <a:latin typeface="Segoe Script" pitchFamily="34" charset="0"/>
              </a:rPr>
              <a:t>јул</a:t>
            </a:r>
            <a:r>
              <a:rPr lang="sr-Latn-RS" sz="2400" b="1" dirty="0" smtClean="0">
                <a:solidFill>
                  <a:srgbClr val="B364C5"/>
                </a:solidFill>
                <a:latin typeface="Segoe Script" pitchFamily="34" charset="0"/>
              </a:rPr>
              <a:t> </a:t>
            </a:r>
            <a:r>
              <a:rPr lang="sr-Latn-RS" sz="2400" b="1" dirty="0">
                <a:solidFill>
                  <a:srgbClr val="B364C5"/>
                </a:solidFill>
                <a:latin typeface="Segoe Script" pitchFamily="34" charset="0"/>
              </a:rPr>
              <a:t>2018</a:t>
            </a:r>
            <a:r>
              <a:rPr lang="sr-Latn-RS" sz="2400" b="1" dirty="0" smtClean="0">
                <a:solidFill>
                  <a:srgbClr val="B364C5"/>
                </a:solidFill>
                <a:latin typeface="Segoe Script" pitchFamily="34" charset="0"/>
              </a:rPr>
              <a:t>.)</a:t>
            </a:r>
            <a:r>
              <a:rPr lang="ru-RU" sz="2400" b="1" dirty="0" smtClean="0">
                <a:solidFill>
                  <a:srgbClr val="B364C5"/>
                </a:solidFill>
                <a:latin typeface="Segoe Script" pitchFamily="34" charset="0"/>
              </a:rPr>
              <a:t>циљ </a:t>
            </a:r>
            <a:r>
              <a:rPr lang="ru-RU" sz="2400" b="1" dirty="0">
                <a:solidFill>
                  <a:srgbClr val="B364C5"/>
                </a:solidFill>
                <a:latin typeface="Segoe Script" pitchFamily="34" charset="0"/>
              </a:rPr>
              <a:t>је:</a:t>
            </a:r>
          </a:p>
          <a:p>
            <a:pPr marL="0" indent="0">
              <a:buNone/>
            </a:pPr>
            <a:endParaRPr lang="ru-RU" sz="1000" b="1" dirty="0">
              <a:solidFill>
                <a:srgbClr val="FFFF00"/>
              </a:solidFill>
              <a:latin typeface="Segoe Scrip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b="1" dirty="0">
                <a:solidFill>
                  <a:schemeClr val="bg1"/>
                </a:solidFill>
                <a:latin typeface="Gabriola" pitchFamily="82" charset="0"/>
              </a:rPr>
              <a:t>повећати стопу искључиво дојене деце у Србији у наредне </a:t>
            </a:r>
            <a:r>
              <a:rPr lang="ru-RU" sz="3200" b="1" dirty="0" smtClean="0">
                <a:solidFill>
                  <a:schemeClr val="bg1"/>
                </a:solidFill>
                <a:latin typeface="Gabriola" pitchFamily="82" charset="0"/>
              </a:rPr>
              <a:t>3</a:t>
            </a:r>
            <a:r>
              <a:rPr lang="sr-Latn-RS" sz="3200" b="1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Gabriola" pitchFamily="82" charset="0"/>
              </a:rPr>
              <a:t>год</a:t>
            </a:r>
            <a:r>
              <a:rPr lang="ru-RU" sz="3200" b="1" dirty="0">
                <a:solidFill>
                  <a:schemeClr val="bg1"/>
                </a:solidFill>
                <a:latin typeface="Gabriola" pitchFamily="82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>
                <a:solidFill>
                  <a:schemeClr val="bg1"/>
                </a:solidFill>
                <a:latin typeface="Gabriola" pitchFamily="82" charset="0"/>
              </a:rPr>
              <a:t>унапредити знање и вештине здравствених радника 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>
                <a:solidFill>
                  <a:schemeClr val="bg1"/>
                </a:solidFill>
                <a:latin typeface="Gabriola" pitchFamily="82" charset="0"/>
              </a:rPr>
              <a:t>пружити подршку тимовима за промоцију и подршку дојења у здравственим установама свих нивоа здравствене заштите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35560" cy="394447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62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70" y="152400"/>
            <a:ext cx="7685830" cy="457200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sz="2400" dirty="0">
              <a:solidFill>
                <a:srgbClr val="FFFF00"/>
              </a:solidFill>
              <a:latin typeface="Gabriola" pitchFamily="82" charset="0"/>
            </a:endParaRPr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096010" y="1139013"/>
            <a:ext cx="3892460" cy="52617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Дугорочни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ефекти дојене деце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су:</a:t>
            </a:r>
          </a:p>
          <a:p>
            <a:endParaRPr lang="ru-RU" sz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смањење ризика од прекомерне тежине и развоја гојазности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дијабетеса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леукемије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настанка НЕЦ-а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изненадне смрти одојчета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</a:rPr>
              <a:t>утицаја на когнитивни исход</a:t>
            </a:r>
          </a:p>
          <a:p>
            <a:endParaRPr lang="ru-RU" sz="24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03" r="14303"/>
          <a:stretch>
            <a:fillRect/>
          </a:stretch>
        </p:blipFill>
        <p:spPr>
          <a:xfrm rot="21415345">
            <a:off x="452923" y="1198126"/>
            <a:ext cx="2262874" cy="2262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1289">
            <a:off x="2823851" y="987411"/>
            <a:ext cx="2014508" cy="2446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810">
            <a:off x="686022" y="3121467"/>
            <a:ext cx="3659855" cy="2181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dijatrijaL2\Desktop\bubamara NE BRIŠI FOLDER NIJE TVOJ!!!\Dojenje\2019\srbija, svet, palank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2296" y="3456948"/>
            <a:ext cx="7086600" cy="3210453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" y="804629"/>
            <a:ext cx="7543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B364C5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Циљ:</a:t>
            </a:r>
            <a:r>
              <a:rPr lang="ru-RU" dirty="0" smtClean="0">
                <a:solidFill>
                  <a:srgbClr val="B364C5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sr-Cyrl-RS" sz="24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анализа</a:t>
            </a:r>
            <a:r>
              <a:rPr lang="ru-RU" sz="24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latin typeface="Gabriola" pitchFamily="82" charset="0"/>
                <a:ea typeface="Calibri" pitchFamily="34" charset="0"/>
                <a:cs typeface="Times New Roman" pitchFamily="18" charset="0"/>
              </a:rPr>
              <a:t>заступљеност дојења </a:t>
            </a:r>
            <a:r>
              <a:rPr lang="ru-RU" sz="24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новорођенчади </a:t>
            </a:r>
            <a:r>
              <a:rPr lang="ru-RU" sz="2400" dirty="0">
                <a:latin typeface="Gabriola" pitchFamily="82" charset="0"/>
                <a:ea typeface="Calibri" pitchFamily="34" charset="0"/>
                <a:cs typeface="Times New Roman" pitchFamily="18" charset="0"/>
              </a:rPr>
              <a:t>и деце узраста до 24 месеца хоспитализоване у породилишту и на Дечијем одељењу болнице у </a:t>
            </a:r>
            <a:r>
              <a:rPr lang="ru-RU" sz="24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Паланци</a:t>
            </a:r>
            <a:endParaRPr lang="ru-RU" dirty="0" smtClean="0">
              <a:latin typeface="Segoe Script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B364C5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Материјал и методе</a:t>
            </a:r>
            <a:endParaRPr lang="ru-RU" dirty="0" smtClean="0">
              <a:solidFill>
                <a:srgbClr val="B364C5"/>
              </a:solidFill>
              <a:latin typeface="Segoe Script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анализа историја болести период  јануар- септембар 2019. год. </a:t>
            </a:r>
            <a:endParaRPr kumimoji="0" lang="ru-RU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13666" y="5064314"/>
            <a:ext cx="1295400" cy="457200"/>
          </a:xfrm>
          <a:prstGeom prst="ellipse">
            <a:avLst/>
          </a:prstGeom>
          <a:noFill/>
          <a:ln>
            <a:solidFill>
              <a:srgbClr val="B36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" y="5062175"/>
            <a:ext cx="1447800" cy="457200"/>
          </a:xfrm>
          <a:prstGeom prst="ellipse">
            <a:avLst/>
          </a:prstGeom>
          <a:noFill/>
          <a:ln>
            <a:solidFill>
              <a:srgbClr val="B36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3456382">
            <a:off x="6307515" y="4535562"/>
            <a:ext cx="274673" cy="832499"/>
          </a:xfrm>
          <a:prstGeom prst="downArrow">
            <a:avLst>
              <a:gd name="adj1" fmla="val 50000"/>
              <a:gd name="adj2" fmla="val 51964"/>
            </a:avLst>
          </a:prstGeom>
          <a:solidFill>
            <a:srgbClr val="B364C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181100" y="3471684"/>
            <a:ext cx="1066800" cy="391053"/>
          </a:xfrm>
          <a:prstGeom prst="roundRect">
            <a:avLst/>
          </a:prstGeom>
          <a:noFill/>
          <a:ln>
            <a:solidFill>
              <a:srgbClr val="B36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12296" y="6132493"/>
            <a:ext cx="533400" cy="4572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716741" y="6311228"/>
            <a:ext cx="609600" cy="408725"/>
          </a:xfrm>
          <a:prstGeom prst="straightConnector1">
            <a:avLst/>
          </a:prstGeom>
          <a:ln>
            <a:solidFill>
              <a:srgbClr val="B364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66700" y="186981"/>
            <a:ext cx="8235560" cy="480039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311228"/>
            <a:ext cx="469446" cy="40961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18160"/>
          </a:xfrm>
          <a:solidFill>
            <a:srgbClr val="FECAFA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Заступљеност дојења у различитим узрасним групама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324" y="12192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Segoe Script" pitchFamily="34" charset="0"/>
              </a:rPr>
              <a:t>Болнички лечене деце до 24 месеца је </a:t>
            </a:r>
            <a:r>
              <a:rPr lang="ru-RU" sz="2000" b="1" dirty="0" smtClean="0">
                <a:latin typeface="Segoe Script" pitchFamily="34" charset="0"/>
              </a:rPr>
              <a:t>219</a:t>
            </a:r>
          </a:p>
          <a:p>
            <a:pPr algn="ctr"/>
            <a:r>
              <a:rPr lang="ru-RU" sz="2000" b="1" dirty="0" smtClean="0">
                <a:latin typeface="Segoe Script" pitchFamily="34" charset="0"/>
              </a:rPr>
              <a:t> </a:t>
            </a:r>
            <a:r>
              <a:rPr lang="ru-RU" sz="2000" b="1" dirty="0">
                <a:latin typeface="Segoe Script" pitchFamily="34" charset="0"/>
              </a:rPr>
              <a:t>(</a:t>
            </a:r>
            <a:r>
              <a:rPr lang="ru-RU" sz="2000" b="1" dirty="0">
                <a:solidFill>
                  <a:srgbClr val="FFFF00"/>
                </a:solidFill>
                <a:latin typeface="Segoe Script" pitchFamily="34" charset="0"/>
              </a:rPr>
              <a:t>47%</a:t>
            </a:r>
            <a:r>
              <a:rPr lang="ru-RU" sz="2000" b="1" dirty="0">
                <a:latin typeface="Segoe Script" pitchFamily="34" charset="0"/>
              </a:rPr>
              <a:t> до 6 месеци, </a:t>
            </a:r>
            <a:r>
              <a:rPr lang="ru-RU" sz="2000" b="1" dirty="0">
                <a:solidFill>
                  <a:srgbClr val="00B0F0"/>
                </a:solidFill>
                <a:latin typeface="Segoe Script" pitchFamily="34" charset="0"/>
              </a:rPr>
              <a:t>53%</a:t>
            </a:r>
            <a:r>
              <a:rPr lang="ru-RU" sz="2000" b="1" dirty="0">
                <a:latin typeface="Segoe Script" pitchFamily="34" charset="0"/>
              </a:rPr>
              <a:t> од 6-24 месеца)</a:t>
            </a:r>
            <a:endParaRPr lang="sr-Latn-RS" sz="2000" b="1" dirty="0">
              <a:latin typeface="Segoe Script" panose="020B0504020000000003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94273977"/>
              </p:ext>
            </p:extLst>
          </p:nvPr>
        </p:nvGraphicFramePr>
        <p:xfrm>
          <a:off x="838200" y="1927086"/>
          <a:ext cx="6400800" cy="439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2086</TotalTime>
  <Words>500</Words>
  <Application>Microsoft Office PowerPoint</Application>
  <PresentationFormat>On-screen Show (4:3)</PresentationFormat>
  <Paragraphs>81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Opulent</vt:lpstr>
      <vt:lpstr>Slide 1</vt:lpstr>
      <vt:lpstr>Slide 2</vt:lpstr>
      <vt:lpstr>Slide 3</vt:lpstr>
      <vt:lpstr>Slide 4</vt:lpstr>
      <vt:lpstr>Заступљеност дојења у различитим узрасним групама</vt:lpstr>
      <vt:lpstr>Заступљеност дојења у различитим узрасним групама</vt:lpstr>
      <vt:lpstr>Заступљеност дојења у различитим узрасним групама</vt:lpstr>
      <vt:lpstr>Slide 8</vt:lpstr>
      <vt:lpstr>Заступљеност дојења у различитим узрасним групама</vt:lpstr>
      <vt:lpstr>Slide 10</vt:lpstr>
      <vt:lpstr>Slide 11</vt:lpstr>
      <vt:lpstr>Заступљеност дојења у различитим узрасним групама</vt:lpstr>
      <vt:lpstr>Заступљеност дојења у различитим узрасним групама</vt:lpstr>
      <vt:lpstr>ЗАКЉуЧАК</vt:lpstr>
      <vt:lpstr>2019. ОСНАЖИМО РОДИТЕЉЕ, ПОДРЖИМО ДОЈЕЊЕ</vt:lpstr>
      <vt:lpstr>Slide 16</vt:lpstr>
      <vt:lpstr>Slide 17</vt:lpstr>
      <vt:lpstr>Slide 18</vt:lpstr>
      <vt:lpstr>Slide 19</vt:lpstr>
      <vt:lpstr>ЗАКЉуЧАК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PedijatrijaL2</dc:creator>
  <cp:lastModifiedBy>PedijatrijaL2</cp:lastModifiedBy>
  <cp:revision>95</cp:revision>
  <dcterms:created xsi:type="dcterms:W3CDTF">2019-09-09T12:02:02Z</dcterms:created>
  <dcterms:modified xsi:type="dcterms:W3CDTF">2019-10-02T06:24:26Z</dcterms:modified>
</cp:coreProperties>
</file>